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3033" r:id="rId3"/>
    <p:sldId id="1049" r:id="rId4"/>
    <p:sldId id="1083" r:id="rId5"/>
    <p:sldId id="1079" r:id="rId6"/>
    <p:sldId id="1081" r:id="rId7"/>
    <p:sldId id="3023" r:id="rId8"/>
    <p:sldId id="271" r:id="rId9"/>
    <p:sldId id="1131" r:id="rId10"/>
    <p:sldId id="1132" r:id="rId11"/>
    <p:sldId id="1094" r:id="rId12"/>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Lst>
        </p14:section>
        <p14:section name="タイトルなしのセクション" id="{2222DC94-E039-4F92-8293-E592BEC64C49}">
          <p14:sldIdLst>
            <p14:sldId id="3033"/>
            <p14:sldId id="1049"/>
            <p14:sldId id="1083"/>
            <p14:sldId id="1079"/>
            <p14:sldId id="1081"/>
            <p14:sldId id="3023"/>
            <p14:sldId id="271"/>
            <p14:sldId id="1131"/>
            <p14:sldId id="1132"/>
            <p14:sldId id="1094"/>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96344" autoAdjust="0"/>
  </p:normalViewPr>
  <p:slideViewPr>
    <p:cSldViewPr snapToGrid="0" showGuides="1">
      <p:cViewPr varScale="1">
        <p:scale>
          <a:sx n="60" d="100"/>
          <a:sy n="60" d="100"/>
        </p:scale>
        <p:origin x="792" y="56"/>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2023/9/27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2023/9/27</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hyperlink" Target="https://sekainorekisi.com/world_history/%E6%9D%B1%E6%96%B9%E5%95%8F%E9%A1%8C%E3%81%A8%E3%83%AD%E3%82%B7%E3%82%A2%E3%81%AE%E5%8D%97%E4%B8%8B%E6%94%BF%E7%AD%9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713428"/>
            </a:xfrm>
            <a:prstGeom prst="rect">
              <a:avLst/>
            </a:prstGeom>
            <a:grpFill/>
            <a:effectLst/>
          </p:spPr>
          <p:txBody>
            <a:bodyPr wrap="square" rtlCol="0">
              <a:spAutoFit/>
            </a:bodyPr>
            <a:lstStyle/>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第</a:t>
              </a:r>
              <a:r>
                <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rPr>
                <a:t>17</a:t>
              </a: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回</a:t>
              </a:r>
              <a:endPar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ウクライナ戦訓</a:t>
              </a:r>
              <a:endParaRPr lang="en-US" altLang="ja-JP" sz="96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endParaRPr lang="en-US" altLang="ja-JP" sz="2032"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～電子戦、ドローン戦、塹壕戦～</a:t>
              </a:r>
              <a:endParaRPr lang="ja-JP" altLang="en-US" sz="5079" dirty="0">
                <a:ln w="19050">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9E68F8A-7A3B-4DB0-3BD1-5DDB044CE035}"/>
              </a:ext>
            </a:extLst>
          </p:cNvPr>
          <p:cNvPicPr>
            <a:picLocks noChangeAspect="1"/>
          </p:cNvPicPr>
          <p:nvPr/>
        </p:nvPicPr>
        <p:blipFill>
          <a:blip r:embed="rId2"/>
          <a:stretch>
            <a:fillRect/>
          </a:stretch>
        </p:blipFill>
        <p:spPr>
          <a:xfrm>
            <a:off x="568061" y="0"/>
            <a:ext cx="11055877" cy="6858000"/>
          </a:xfrm>
          <a:prstGeom prst="rect">
            <a:avLst/>
          </a:prstGeom>
        </p:spPr>
      </p:pic>
    </p:spTree>
    <p:extLst>
      <p:ext uri="{BB962C8B-B14F-4D97-AF65-F5344CB8AC3E}">
        <p14:creationId xmlns:p14="http://schemas.microsoft.com/office/powerpoint/2010/main" val="490379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E637182-D3E8-F418-7C99-9F7A15DB92A3}"/>
              </a:ext>
            </a:extLst>
          </p:cNvPr>
          <p:cNvPicPr>
            <a:picLocks noChangeAspect="1"/>
          </p:cNvPicPr>
          <p:nvPr/>
        </p:nvPicPr>
        <p:blipFill>
          <a:blip r:embed="rId2"/>
          <a:stretch>
            <a:fillRect/>
          </a:stretch>
        </p:blipFill>
        <p:spPr>
          <a:xfrm>
            <a:off x="1631731" y="262740"/>
            <a:ext cx="9080938" cy="6440609"/>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２０２３年７月６</a:t>
            </a:r>
            <a:r>
              <a:rPr lang="ja-JP" altLang="en-US" sz="2400" b="1" dirty="0">
                <a:latin typeface="BIZ UDPゴシック" panose="020B0400000000000000" pitchFamily="50" charset="-128"/>
                <a:ea typeface="BIZ UDPゴシック" panose="020B0400000000000000" pitchFamily="50" charset="-128"/>
              </a:rPr>
              <a:t>日</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7545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ロシア</a:t>
            </a:r>
            <a:r>
              <a:rPr lang="ja-JP" altLang="en-US" sz="8000" dirty="0">
                <a:latin typeface="BIZ UDPゴシック" panose="020B0400000000000000" pitchFamily="50" charset="-128"/>
                <a:ea typeface="BIZ UDPゴシック" panose="020B0400000000000000" pitchFamily="50" charset="-128"/>
              </a:rPr>
              <a:t>特別軍事作戦</a:t>
            </a:r>
            <a:r>
              <a:rPr kumimoji="1" lang="ja-JP" altLang="en-US" sz="8800" dirty="0">
                <a:solidFill>
                  <a:srgbClr val="FFC000"/>
                </a:solidFill>
                <a:latin typeface="BIZ UDP明朝 Medium" panose="02020500000000000000" pitchFamily="18" charset="-128"/>
                <a:ea typeface="BIZ UDP明朝 Medium" panose="02020500000000000000" pitchFamily="18" charset="-128"/>
              </a:rPr>
              <a:t>前史</a:t>
            </a:r>
            <a:endParaRPr kumimoji="1" lang="ja-JP" altLang="en-US" sz="8000" dirty="0">
              <a:solidFill>
                <a:srgbClr val="FFC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14555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FF074FC-D951-45DD-9D49-F96AB60C7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16" y="409384"/>
            <a:ext cx="11034944" cy="620715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キエフ・ルーシーとモスクワ公国</a:t>
            </a:r>
          </a:p>
        </p:txBody>
      </p:sp>
      <p:sp>
        <p:nvSpPr>
          <p:cNvPr id="21" name="テキスト ボックス 20">
            <a:extLst>
              <a:ext uri="{FF2B5EF4-FFF2-40B4-BE49-F238E27FC236}">
                <a16:creationId xmlns:a16="http://schemas.microsoft.com/office/drawing/2014/main" id="{59C88969-055F-48F2-986F-7D2312D15B4C}"/>
              </a:ext>
            </a:extLst>
          </p:cNvPr>
          <p:cNvSpPr txBox="1"/>
          <p:nvPr/>
        </p:nvSpPr>
        <p:spPr>
          <a:xfrm>
            <a:off x="3013969" y="6382596"/>
            <a:ext cx="6098958" cy="246221"/>
          </a:xfrm>
          <a:prstGeom prst="rect">
            <a:avLst/>
          </a:prstGeom>
          <a:noFill/>
        </p:spPr>
        <p:txBody>
          <a:bodyPr wrap="square">
            <a:spAutoFit/>
          </a:bodyPr>
          <a:lstStyle/>
          <a:p>
            <a:r>
              <a:rPr lang="en-US" altLang="ja-JP" sz="1000" dirty="0">
                <a:solidFill>
                  <a:srgbClr val="C00000"/>
                </a:solidFill>
                <a:latin typeface="Amasis MT Pro Black" panose="02040A04050005020304" pitchFamily="18" charset="0"/>
              </a:rPr>
              <a:t>https://www3.nhk.or.jp/news/html/20220514/k10013622761000.html</a:t>
            </a:r>
            <a:endParaRPr lang="ja-JP" altLang="en-US" sz="1000"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1401554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s of クリミア戦争 - JapaneseClass.jp">
            <a:extLst>
              <a:ext uri="{FF2B5EF4-FFF2-40B4-BE49-F238E27FC236}">
                <a16:creationId xmlns:a16="http://schemas.microsoft.com/office/drawing/2014/main" id="{FD132CAF-1992-424E-B426-98229193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238" y="400087"/>
            <a:ext cx="3936999" cy="351910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第１次クリミア戦争（</a:t>
            </a:r>
            <a:r>
              <a:rPr kumimoji="1" lang="en-US" altLang="ja-JP" sz="2400" b="1" dirty="0">
                <a:latin typeface="BIZ UDPゴシック" panose="020B0400000000000000" pitchFamily="50" charset="-128"/>
                <a:ea typeface="BIZ UDPゴシック" panose="020B0400000000000000" pitchFamily="50" charset="-128"/>
              </a:rPr>
              <a:t>1853</a:t>
            </a:r>
            <a:r>
              <a:rPr kumimoji="1" lang="ja-JP" altLang="en-US" sz="2400" b="1" dirty="0">
                <a:latin typeface="BIZ UDPゴシック" panose="020B0400000000000000" pitchFamily="50" charset="-128"/>
                <a:ea typeface="BIZ UDPゴシック" panose="020B0400000000000000" pitchFamily="50" charset="-128"/>
              </a:rPr>
              <a:t>年～１８</a:t>
            </a:r>
            <a:r>
              <a:rPr kumimoji="1" lang="en-US" altLang="ja-JP" sz="2400" b="1" dirty="0">
                <a:latin typeface="BIZ UDPゴシック" panose="020B0400000000000000" pitchFamily="50" charset="-128"/>
                <a:ea typeface="BIZ UDPゴシック" panose="020B0400000000000000" pitchFamily="50" charset="-128"/>
              </a:rPr>
              <a:t>56</a:t>
            </a:r>
            <a:r>
              <a:rPr lang="ja-JP" altLang="en-US" sz="2400" b="1" dirty="0">
                <a:latin typeface="BIZ UDPゴシック" panose="020B0400000000000000" pitchFamily="50" charset="-128"/>
                <a:ea typeface="BIZ UDPゴシック" panose="020B0400000000000000" pitchFamily="50" charset="-128"/>
              </a:rPr>
              <a:t>年）</a:t>
            </a:r>
            <a:endParaRPr kumimoji="1" lang="ja-JP" altLang="en-US" sz="2400" b="1" dirty="0">
              <a:latin typeface="BIZ UDPゴシック" panose="020B0400000000000000" pitchFamily="50" charset="-128"/>
              <a:ea typeface="BIZ UDPゴシック" panose="020B0400000000000000" pitchFamily="50" charset="-128"/>
            </a:endParaRPr>
          </a:p>
        </p:txBody>
      </p:sp>
      <p:grpSp>
        <p:nvGrpSpPr>
          <p:cNvPr id="19" name="グループ化 18">
            <a:extLst>
              <a:ext uri="{FF2B5EF4-FFF2-40B4-BE49-F238E27FC236}">
                <a16:creationId xmlns:a16="http://schemas.microsoft.com/office/drawing/2014/main" id="{6029DC61-72BE-43B6-8933-83DB57D9FA8F}"/>
              </a:ext>
            </a:extLst>
          </p:cNvPr>
          <p:cNvGrpSpPr/>
          <p:nvPr/>
        </p:nvGrpSpPr>
        <p:grpSpPr>
          <a:xfrm>
            <a:off x="296717" y="2248110"/>
            <a:ext cx="10521447" cy="4974142"/>
            <a:chOff x="398317" y="1716150"/>
            <a:chExt cx="10521447" cy="4974142"/>
          </a:xfrm>
        </p:grpSpPr>
        <p:pic>
          <p:nvPicPr>
            <p:cNvPr id="1026" name="Picture 2" descr="東方問題とロシアの南下政策 | 世界の歴史まっぷ">
              <a:extLst>
                <a:ext uri="{FF2B5EF4-FFF2-40B4-BE49-F238E27FC236}">
                  <a16:creationId xmlns:a16="http://schemas.microsoft.com/office/drawing/2014/main" id="{0C7D0E2A-65BD-435F-BC8F-C7D425152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17" y="1716150"/>
              <a:ext cx="7848600" cy="4029075"/>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D5C746A-C1B0-4F3A-A89C-D14518558F84}"/>
                </a:ext>
              </a:extLst>
            </p:cNvPr>
            <p:cNvSpPr txBox="1"/>
            <p:nvPr/>
          </p:nvSpPr>
          <p:spPr>
            <a:xfrm>
              <a:off x="2006599" y="5745225"/>
              <a:ext cx="4227946" cy="230832"/>
            </a:xfrm>
            <a:prstGeom prst="rect">
              <a:avLst/>
            </a:prstGeom>
            <a:noFill/>
          </p:spPr>
          <p:txBody>
            <a:bodyPr wrap="square">
              <a:spAutoFit/>
            </a:bodyPr>
            <a:lstStyle/>
            <a:p>
              <a:pPr algn="ctr"/>
              <a:r>
                <a:rPr lang="ja-JP" altLang="en-US" sz="900" dirty="0">
                  <a:solidFill>
                    <a:srgbClr val="0563C1"/>
                  </a:solidFill>
                  <a:latin typeface="BIZ UDP明朝 Medium" panose="02020500000000000000" pitchFamily="18" charset="-128"/>
                  <a:ea typeface="BIZ UDP明朝 Medium" panose="02020500000000000000" pitchFamily="18" charset="-128"/>
                  <a:hlinkClick r:id="rId4">
                    <a:extLst>
                      <a:ext uri="{A12FA001-AC4F-418D-AE19-62706E023703}">
                        <ahyp:hlinkClr xmlns:ahyp="http://schemas.microsoft.com/office/drawing/2018/hyperlinkcolor" val="tx"/>
                      </a:ext>
                    </a:extLst>
                  </a:hlinkClick>
                </a:rPr>
                <a:t>東方問題とロシアの南下政策 </a:t>
              </a:r>
              <a:r>
                <a:rPr lang="en-US" altLang="ja-JP" sz="900" dirty="0">
                  <a:solidFill>
                    <a:srgbClr val="0563C1"/>
                  </a:solidFill>
                  <a:latin typeface="BIZ UDP明朝 Medium" panose="02020500000000000000" pitchFamily="18" charset="-128"/>
                  <a:ea typeface="BIZ UDP明朝 Medium" panose="02020500000000000000" pitchFamily="18" charset="-128"/>
                  <a:hlinkClick r:id="rId4">
                    <a:extLst>
                      <a:ext uri="{A12FA001-AC4F-418D-AE19-62706E023703}">
                        <ahyp:hlinkClr xmlns:ahyp="http://schemas.microsoft.com/office/drawing/2018/hyperlinkcolor" val="tx"/>
                      </a:ext>
                    </a:extLst>
                  </a:hlinkClick>
                </a:rPr>
                <a:t>| </a:t>
              </a:r>
              <a:r>
                <a:rPr lang="ja-JP" altLang="en-US" sz="900" dirty="0">
                  <a:solidFill>
                    <a:srgbClr val="0563C1"/>
                  </a:solidFill>
                  <a:latin typeface="BIZ UDP明朝 Medium" panose="02020500000000000000" pitchFamily="18" charset="-128"/>
                  <a:ea typeface="BIZ UDP明朝 Medium" panose="02020500000000000000" pitchFamily="18" charset="-128"/>
                  <a:hlinkClick r:id="rId4">
                    <a:extLst>
                      <a:ext uri="{A12FA001-AC4F-418D-AE19-62706E023703}">
                        <ahyp:hlinkClr xmlns:ahyp="http://schemas.microsoft.com/office/drawing/2018/hyperlinkcolor" val="tx"/>
                      </a:ext>
                    </a:extLst>
                  </a:hlinkClick>
                </a:rPr>
                <a:t>世界の歴史まっぷ </a:t>
              </a:r>
              <a:r>
                <a:rPr lang="en-US" altLang="ja-JP" sz="900" dirty="0">
                  <a:latin typeface="BIZ UDP明朝 Medium" panose="02020500000000000000" pitchFamily="18" charset="-128"/>
                  <a:ea typeface="BIZ UDP明朝 Medium" panose="02020500000000000000" pitchFamily="18" charset="-128"/>
                  <a:hlinkClick r:id="rId4">
                    <a:extLst>
                      <a:ext uri="{A12FA001-AC4F-418D-AE19-62706E023703}">
                        <ahyp:hlinkClr xmlns:ahyp="http://schemas.microsoft.com/office/drawing/2018/hyperlinkcolor" val="tx"/>
                      </a:ext>
                    </a:extLst>
                  </a:hlinkClick>
                </a:rPr>
                <a:t>(sekainorekisi.com)</a:t>
              </a:r>
              <a:endParaRPr lang="ja-JP" altLang="en-US" sz="900" dirty="0">
                <a:latin typeface="BIZ UDP明朝 Medium" panose="02020500000000000000" pitchFamily="18" charset="-128"/>
                <a:ea typeface="BIZ UDP明朝 Medium" panose="02020500000000000000" pitchFamily="18" charset="-128"/>
              </a:endParaRPr>
            </a:p>
          </p:txBody>
        </p:sp>
        <p:sp>
          <p:nvSpPr>
            <p:cNvPr id="10" name="楕円 9">
              <a:extLst>
                <a:ext uri="{FF2B5EF4-FFF2-40B4-BE49-F238E27FC236}">
                  <a16:creationId xmlns:a16="http://schemas.microsoft.com/office/drawing/2014/main" id="{7D2376F7-81F1-4BD7-9F06-6A0ACFDE30F7}"/>
                </a:ext>
              </a:extLst>
            </p:cNvPr>
            <p:cNvSpPr/>
            <p:nvPr/>
          </p:nvSpPr>
          <p:spPr>
            <a:xfrm>
              <a:off x="3768436" y="3731490"/>
              <a:ext cx="415637" cy="406401"/>
            </a:xfrm>
            <a:prstGeom prst="ellipse">
              <a:avLst/>
            </a:prstGeom>
            <a:noFill/>
            <a:ln w="28575">
              <a:solidFill>
                <a:srgbClr val="C00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10E61A5-4B29-42A2-97BA-0523FD4997BA}"/>
                </a:ext>
              </a:extLst>
            </p:cNvPr>
            <p:cNvSpPr txBox="1"/>
            <p:nvPr/>
          </p:nvSpPr>
          <p:spPr>
            <a:xfrm>
              <a:off x="4387273" y="4736663"/>
              <a:ext cx="1607128" cy="307777"/>
            </a:xfrm>
            <a:prstGeom prst="rect">
              <a:avLst/>
            </a:prstGeom>
            <a:noFill/>
          </p:spPr>
          <p:txBody>
            <a:bodyPr wrap="square" rtlCol="0">
              <a:spAutoFit/>
            </a:bodyPr>
            <a:lstStyle/>
            <a:p>
              <a:pPr algn="ctr"/>
              <a:r>
                <a:rPr kumimoji="1" lang="ja-JP" altLang="en-US" sz="1400" dirty="0">
                  <a:solidFill>
                    <a:srgbClr val="C00000"/>
                  </a:solidFill>
                  <a:latin typeface="BIZ UDPゴシック" panose="020B0400000000000000" pitchFamily="50" charset="-128"/>
                  <a:ea typeface="BIZ UDPゴシック" panose="020B0400000000000000" pitchFamily="50" charset="-128"/>
                </a:rPr>
                <a:t>ダーダネルス海峡</a:t>
              </a:r>
            </a:p>
          </p:txBody>
        </p:sp>
        <p:cxnSp>
          <p:nvCxnSpPr>
            <p:cNvPr id="15" name="コネクタ: カギ線 14">
              <a:extLst>
                <a:ext uri="{FF2B5EF4-FFF2-40B4-BE49-F238E27FC236}">
                  <a16:creationId xmlns:a16="http://schemas.microsoft.com/office/drawing/2014/main" id="{97760D33-09CB-4BF5-8416-B65F49B835D9}"/>
                </a:ext>
              </a:extLst>
            </p:cNvPr>
            <p:cNvCxnSpPr>
              <a:cxnSpLocks/>
              <a:stCxn id="12" idx="1"/>
            </p:cNvCxnSpPr>
            <p:nvPr/>
          </p:nvCxnSpPr>
          <p:spPr>
            <a:xfrm rot="10800000">
              <a:off x="3976259" y="4137890"/>
              <a:ext cx="411014" cy="752662"/>
            </a:xfrm>
            <a:prstGeom prst="bent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EB52BA6D-4FED-4191-BF5A-68DAEA78AF42}"/>
                </a:ext>
              </a:extLst>
            </p:cNvPr>
            <p:cNvSpPr txBox="1"/>
            <p:nvPr/>
          </p:nvSpPr>
          <p:spPr>
            <a:xfrm>
              <a:off x="9779503" y="6459460"/>
              <a:ext cx="1140261" cy="230832"/>
            </a:xfrm>
            <a:prstGeom prst="rect">
              <a:avLst/>
            </a:prstGeom>
            <a:noFill/>
          </p:spPr>
          <p:txBody>
            <a:bodyPr wrap="square">
              <a:spAutoFit/>
            </a:bodyPr>
            <a:lstStyle/>
            <a:p>
              <a:pPr algn="ctr"/>
              <a:r>
                <a:rPr lang="ja-JP" altLang="en-US" sz="900" dirty="0">
                  <a:latin typeface="BIZ UDP明朝 Medium" panose="02020500000000000000" pitchFamily="18" charset="-128"/>
                  <a:ea typeface="BIZ UDP明朝 Medium" panose="02020500000000000000" pitchFamily="18" charset="-128"/>
                </a:rPr>
                <a:t>（出所）</a:t>
              </a:r>
              <a:r>
                <a:rPr lang="en-US" altLang="ja-JP" sz="900" dirty="0">
                  <a:latin typeface="BIZ UDP明朝 Medium" panose="02020500000000000000" pitchFamily="18" charset="-128"/>
                  <a:ea typeface="BIZ UDP明朝 Medium" panose="02020500000000000000" pitchFamily="18" charset="-128"/>
                </a:rPr>
                <a:t>Amazon</a:t>
              </a:r>
              <a:endParaRPr lang="ja-JP" altLang="en-US" sz="900" dirty="0">
                <a:latin typeface="BIZ UDP明朝 Medium" panose="02020500000000000000" pitchFamily="18" charset="-128"/>
                <a:ea typeface="BIZ UDP明朝 Medium" panose="02020500000000000000" pitchFamily="18" charset="-128"/>
              </a:endParaRPr>
            </a:p>
          </p:txBody>
        </p:sp>
      </p:grpSp>
      <p:pic>
        <p:nvPicPr>
          <p:cNvPr id="1030" name="Picture 6" descr="楽天ブックス: クリミア戦争（上）[新装版] - オーランドー・ファイジズ - 9784560094884 : 本">
            <a:extLst>
              <a:ext uri="{FF2B5EF4-FFF2-40B4-BE49-F238E27FC236}">
                <a16:creationId xmlns:a16="http://schemas.microsoft.com/office/drawing/2014/main" id="{E224A3E7-CAD6-426F-9813-7A0E67AC2D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7440" y="3985039"/>
            <a:ext cx="1697184" cy="2456227"/>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pic>
        <p:nvPicPr>
          <p:cNvPr id="1032" name="Picture 8" descr="オスマン帝国の崩壊 / ローガン，ユージン【著】〈Rogan，Eugene〉/白須 英子【訳】 - 紀伊國屋書店ウェブストア｜オンライン書店 ...">
            <a:extLst>
              <a:ext uri="{FF2B5EF4-FFF2-40B4-BE49-F238E27FC236}">
                <a16:creationId xmlns:a16="http://schemas.microsoft.com/office/drawing/2014/main" id="{B9D1AFBC-D905-40B2-9675-7748106327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6025" y="3985040"/>
            <a:ext cx="1705151" cy="2435930"/>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39169231-1458-4511-AC13-8D322525A281}"/>
              </a:ext>
            </a:extLst>
          </p:cNvPr>
          <p:cNvSpPr txBox="1"/>
          <p:nvPr/>
        </p:nvSpPr>
        <p:spPr>
          <a:xfrm>
            <a:off x="201180" y="645492"/>
            <a:ext cx="8007058" cy="1477328"/>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第一次クリミア戦争は、ロシアの黒海支配権確立を目指すためのオスマン帝国打倒の戦争。ロシアとのグレートゲーム中の英国とフランスなどがオスマン帝国に味方しクリミアで大規模な戦闘が繰り広げられた。</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ロシアはクリミア戦争に敗退。英仏の近代装備、特に長射程の大砲の威力に圧倒された。以後、ロシアは軍の近代化と総力戦体制の構築に内政努力。</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31025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第２次クリミア戦争（</a:t>
            </a:r>
            <a:r>
              <a:rPr kumimoji="1" lang="en-US" altLang="ja-JP" sz="2400" b="1" dirty="0">
                <a:latin typeface="BIZ UDPゴシック" panose="020B0400000000000000" pitchFamily="50" charset="-128"/>
                <a:ea typeface="BIZ UDPゴシック" panose="020B0400000000000000" pitchFamily="50" charset="-128"/>
              </a:rPr>
              <a:t>1942</a:t>
            </a:r>
            <a:r>
              <a:rPr kumimoji="1" lang="ja-JP" altLang="en-US" sz="2400" b="1" dirty="0">
                <a:latin typeface="BIZ UDPゴシック" panose="020B0400000000000000" pitchFamily="50" charset="-128"/>
                <a:ea typeface="BIZ UDPゴシック" panose="020B0400000000000000" pitchFamily="50" charset="-128"/>
              </a:rPr>
              <a:t>年～１９４３</a:t>
            </a:r>
            <a:r>
              <a:rPr lang="ja-JP" altLang="en-US" sz="2400" b="1" dirty="0">
                <a:latin typeface="BIZ UDPゴシック" panose="020B0400000000000000" pitchFamily="50" charset="-128"/>
                <a:ea typeface="BIZ UDPゴシック" panose="020B0400000000000000" pitchFamily="50" charset="-128"/>
              </a:rPr>
              <a:t>年）</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39169231-1458-4511-AC13-8D322525A281}"/>
              </a:ext>
            </a:extLst>
          </p:cNvPr>
          <p:cNvSpPr txBox="1"/>
          <p:nvPr/>
        </p:nvSpPr>
        <p:spPr>
          <a:xfrm>
            <a:off x="201179" y="645492"/>
            <a:ext cx="11750675" cy="1200329"/>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第二次世界大戦の独ソ戦におけるクリミア半島を巡る戦闘。特にセバストポリ軍港を巡る攻防戦は有名。</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ドイツ軍はあらゆる重火器（列車砲、巨大臼砲、大口径長距離砲など）を集めて要塞とソビエト軍の重層陣地帯を攻撃した。</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ドイツ軍の指揮官は、エーリッヒ・フォン・マンシュタイン。名将の誉れ高い彼は、セバストポリ攻略戦後に元帥に昇進。</a:t>
            </a:r>
          </a:p>
        </p:txBody>
      </p:sp>
      <p:pic>
        <p:nvPicPr>
          <p:cNvPr id="3074" name="Picture 2" descr="マンシュタイン 名言集・ 格言│～最大級～ さん">
            <a:extLst>
              <a:ext uri="{FF2B5EF4-FFF2-40B4-BE49-F238E27FC236}">
                <a16:creationId xmlns:a16="http://schemas.microsoft.com/office/drawing/2014/main" id="{3A3129DB-5DDA-4215-725E-5C34745AC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88" y="2035810"/>
            <a:ext cx="22383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ヒトラーの元帥 マンシュタイン(上) | マンゴウ・メルヴィン, 大木 毅 |本 | 通販 | Amazon さん">
            <a:extLst>
              <a:ext uri="{FF2B5EF4-FFF2-40B4-BE49-F238E27FC236}">
                <a16:creationId xmlns:a16="http://schemas.microsoft.com/office/drawing/2014/main" id="{9F7B7AC6-3D89-A2E4-6671-49C5C0FF6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46" y="4264149"/>
            <a:ext cx="1593257" cy="22221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チョウザメ釣り。 マンシュタインがセバストポリを服用した方法">
            <a:extLst>
              <a:ext uri="{FF2B5EF4-FFF2-40B4-BE49-F238E27FC236}">
                <a16:creationId xmlns:a16="http://schemas.microsoft.com/office/drawing/2014/main" id="{9B47388C-11FF-D32E-1E2F-5CF925E40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3210" y="2035810"/>
            <a:ext cx="6172200" cy="44439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クリミアの戦い (1941年-1942年) - Wikipedia">
            <a:extLst>
              <a:ext uri="{FF2B5EF4-FFF2-40B4-BE49-F238E27FC236}">
                <a16:creationId xmlns:a16="http://schemas.microsoft.com/office/drawing/2014/main" id="{26E82936-D710-BEA6-094A-9668B34CB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0446" y="2035810"/>
            <a:ext cx="2604566" cy="4443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8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20230324ウクライナのドローンがセバストポリ停泊のロシア艦船を攻撃 - YouTube">
            <a:extLst>
              <a:ext uri="{FF2B5EF4-FFF2-40B4-BE49-F238E27FC236}">
                <a16:creationId xmlns:a16="http://schemas.microsoft.com/office/drawing/2014/main" id="{61167849-7C81-4761-A172-44C5D5F08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1565" y="2538900"/>
            <a:ext cx="2978354" cy="22337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ドイツ列車砲 80cmK(E) ドーラ (プラモデル) さんからの投稿">
            <a:extLst>
              <a:ext uri="{FF2B5EF4-FFF2-40B4-BE49-F238E27FC236}">
                <a16:creationId xmlns:a16="http://schemas.microsoft.com/office/drawing/2014/main" id="{2B155548-9089-4B0B-85E1-1346A915B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654" y="3496385"/>
            <a:ext cx="4497558" cy="299514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ウクライナ戦訓～認知戦、電子戦、塹壕戦～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セバストポリを攻撃した兵器</a:t>
            </a:r>
          </a:p>
        </p:txBody>
      </p:sp>
      <p:pic>
        <p:nvPicPr>
          <p:cNvPr id="3074" name="Picture 2" descr="偏見で語る兵器bot on Twitter: &quot;マレット臼砲 クリミア戦争でセバストポリ要塞攻略にイギリスが作った超大型砲。ただの金属の塊を ...">
            <a:extLst>
              <a:ext uri="{FF2B5EF4-FFF2-40B4-BE49-F238E27FC236}">
                <a16:creationId xmlns:a16="http://schemas.microsoft.com/office/drawing/2014/main" id="{694982A5-2A08-4FFF-97FC-33B4E69E7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39" y="3068484"/>
            <a:ext cx="4450172" cy="333762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9F06A896-68F6-427F-B8FD-47E1351D6D3F}"/>
              </a:ext>
            </a:extLst>
          </p:cNvPr>
          <p:cNvSpPr txBox="1"/>
          <p:nvPr/>
        </p:nvSpPr>
        <p:spPr>
          <a:xfrm>
            <a:off x="-43410" y="6372477"/>
            <a:ext cx="4630257" cy="246221"/>
          </a:xfrm>
          <a:prstGeom prst="rect">
            <a:avLst/>
          </a:prstGeom>
          <a:noFill/>
        </p:spPr>
        <p:txBody>
          <a:bodyPr wrap="square">
            <a:spAutoFit/>
          </a:bodyPr>
          <a:lstStyle/>
          <a:p>
            <a:pPr algn="ctr"/>
            <a:r>
              <a:rPr lang="en-US" altLang="ja-JP" sz="1000" dirty="0">
                <a:latin typeface="Amasis MT Pro Black" panose="02040A04050005020304" pitchFamily="18" charset="0"/>
                <a:ea typeface="BIZ UDPゴシック" panose="020B0400000000000000" pitchFamily="50" charset="-128"/>
              </a:rPr>
              <a:t>https://twitter.com/heikihenken/status/1564831185544642560</a:t>
            </a:r>
            <a:endParaRPr lang="ja-JP" altLang="en-US" sz="1000" dirty="0">
              <a:latin typeface="Amasis MT Pro Black" panose="02040A04050005020304" pitchFamily="18" charset="0"/>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C94C2230-1C7B-445C-B166-77B2AF54D2EE}"/>
              </a:ext>
            </a:extLst>
          </p:cNvPr>
          <p:cNvSpPr txBox="1"/>
          <p:nvPr/>
        </p:nvSpPr>
        <p:spPr>
          <a:xfrm>
            <a:off x="76376" y="5541480"/>
            <a:ext cx="4409236" cy="830997"/>
          </a:xfrm>
          <a:prstGeom prst="rect">
            <a:avLst/>
          </a:prstGeom>
          <a:noFill/>
        </p:spPr>
        <p:txBody>
          <a:bodyPr wrap="square">
            <a:spAutoFit/>
          </a:bodyPr>
          <a:lstStyle/>
          <a:p>
            <a:r>
              <a:rPr lang="ja-JP" altLang="en-US" sz="1200" b="0" i="0" dirty="0">
                <a:solidFill>
                  <a:schemeClr val="bg1"/>
                </a:solidFill>
                <a:effectLst/>
                <a:latin typeface="BIZ UDPゴシック" panose="020B0400000000000000" pitchFamily="50" charset="-128"/>
                <a:ea typeface="BIZ UDPゴシック" panose="020B0400000000000000" pitchFamily="50" charset="-128"/>
              </a:rPr>
              <a:t>英国のマレット臼砲。</a:t>
            </a:r>
            <a:endParaRPr lang="en-US" altLang="ja-JP" sz="1200" b="0" i="0" dirty="0">
              <a:solidFill>
                <a:schemeClr val="bg1"/>
              </a:solidFill>
              <a:effectLst/>
              <a:latin typeface="BIZ UDPゴシック" panose="020B0400000000000000" pitchFamily="50" charset="-128"/>
              <a:ea typeface="BIZ UDPゴシック" panose="020B0400000000000000" pitchFamily="50" charset="-128"/>
            </a:endParaRPr>
          </a:p>
          <a:p>
            <a:r>
              <a:rPr lang="ja-JP" altLang="en-US" sz="1200" b="0" i="0" dirty="0">
                <a:solidFill>
                  <a:schemeClr val="bg1"/>
                </a:solidFill>
                <a:effectLst/>
                <a:latin typeface="BIZ UDPゴシック" panose="020B0400000000000000" pitchFamily="50" charset="-128"/>
                <a:ea typeface="BIZ UDPゴシック" panose="020B0400000000000000" pitchFamily="50" charset="-128"/>
              </a:rPr>
              <a:t>クリミア戦争でセバストポリ要塞攻略用の超大型砲。</a:t>
            </a:r>
            <a:endParaRPr lang="en-US" altLang="ja-JP" sz="1200" b="0" i="0" dirty="0">
              <a:solidFill>
                <a:schemeClr val="bg1"/>
              </a:solidFill>
              <a:effectLst/>
              <a:latin typeface="BIZ UDPゴシック" panose="020B0400000000000000" pitchFamily="50" charset="-128"/>
              <a:ea typeface="BIZ UDPゴシック" panose="020B0400000000000000" pitchFamily="50" charset="-128"/>
            </a:endParaRPr>
          </a:p>
          <a:p>
            <a:r>
              <a:rPr lang="ja-JP" altLang="en-US" sz="1200" b="0" i="0" dirty="0">
                <a:solidFill>
                  <a:schemeClr val="bg1"/>
                </a:solidFill>
                <a:effectLst/>
                <a:latin typeface="BIZ UDPゴシック" panose="020B0400000000000000" pitchFamily="50" charset="-128"/>
                <a:ea typeface="BIZ UDPゴシック" panose="020B0400000000000000" pitchFamily="50" charset="-128"/>
              </a:rPr>
              <a:t>写真の砲弾は、</a:t>
            </a:r>
            <a:r>
              <a:rPr lang="en-US" altLang="ja-JP" sz="1200" b="0" i="0" dirty="0">
                <a:solidFill>
                  <a:schemeClr val="bg1"/>
                </a:solidFill>
                <a:effectLst/>
                <a:latin typeface="BIZ UDPゴシック" panose="020B0400000000000000" pitchFamily="50" charset="-128"/>
                <a:ea typeface="BIZ UDPゴシック" panose="020B0400000000000000" pitchFamily="50" charset="-128"/>
              </a:rPr>
              <a:t>91.4cm</a:t>
            </a:r>
            <a:r>
              <a:rPr lang="ja-JP" altLang="en-US" sz="1200" b="0" i="0" dirty="0">
                <a:solidFill>
                  <a:schemeClr val="bg1"/>
                </a:solidFill>
                <a:effectLst/>
                <a:latin typeface="BIZ UDPゴシック" panose="020B0400000000000000" pitchFamily="50" charset="-128"/>
                <a:ea typeface="BIZ UDPゴシック" panose="020B0400000000000000" pitchFamily="50" charset="-128"/>
              </a:rPr>
              <a:t>で重量</a:t>
            </a:r>
            <a:r>
              <a:rPr lang="en-US" altLang="ja-JP" sz="1200" b="0" i="0" dirty="0">
                <a:solidFill>
                  <a:schemeClr val="bg1"/>
                </a:solidFill>
                <a:effectLst/>
                <a:latin typeface="BIZ UDPゴシック" panose="020B0400000000000000" pitchFamily="50" charset="-128"/>
                <a:ea typeface="BIZ UDPゴシック" panose="020B0400000000000000" pitchFamily="50" charset="-128"/>
              </a:rPr>
              <a:t>1300kg</a:t>
            </a:r>
            <a:r>
              <a:rPr lang="ja-JP" altLang="en-US" sz="1200" b="0" i="0" dirty="0">
                <a:solidFill>
                  <a:schemeClr val="bg1"/>
                </a:solidFill>
                <a:effectLst/>
                <a:latin typeface="BIZ UDPゴシック" panose="020B0400000000000000" pitchFamily="50" charset="-128"/>
                <a:ea typeface="BIZ UDPゴシック" panose="020B0400000000000000" pitchFamily="50" charset="-128"/>
              </a:rPr>
              <a:t>。</a:t>
            </a:r>
            <a:endParaRPr lang="en-US" altLang="ja-JP" sz="1200" b="0" i="0" dirty="0">
              <a:solidFill>
                <a:schemeClr val="bg1"/>
              </a:solidFill>
              <a:effectLst/>
              <a:latin typeface="BIZ UDPゴシック" panose="020B0400000000000000" pitchFamily="50" charset="-128"/>
              <a:ea typeface="BIZ UDPゴシック" panose="020B0400000000000000" pitchFamily="50" charset="-128"/>
            </a:endParaRPr>
          </a:p>
          <a:p>
            <a:r>
              <a:rPr lang="ja-JP" altLang="en-US" sz="1200" dirty="0">
                <a:solidFill>
                  <a:schemeClr val="bg1"/>
                </a:solidFill>
                <a:latin typeface="BIZ UDPゴシック" panose="020B0400000000000000" pitchFamily="50" charset="-128"/>
                <a:ea typeface="BIZ UDPゴシック" panose="020B0400000000000000" pitchFamily="50" charset="-128"/>
              </a:rPr>
              <a:t>単純に</a:t>
            </a:r>
            <a:r>
              <a:rPr lang="ja-JP" altLang="en-US" sz="1200" b="0" i="0" dirty="0">
                <a:solidFill>
                  <a:schemeClr val="bg1"/>
                </a:solidFill>
                <a:effectLst/>
                <a:latin typeface="BIZ UDPゴシック" panose="020B0400000000000000" pitchFamily="50" charset="-128"/>
                <a:ea typeface="BIZ UDPゴシック" panose="020B0400000000000000" pitchFamily="50" charset="-128"/>
              </a:rPr>
              <a:t>運動エネルギーだけで要塞を破壊する兵器。</a:t>
            </a:r>
            <a:endParaRPr lang="ja-JP" altLang="en-US" sz="1200" dirty="0">
              <a:solidFill>
                <a:schemeClr val="bg1"/>
              </a:solidFill>
              <a:latin typeface="BIZ UDPゴシック" panose="020B0400000000000000" pitchFamily="50" charset="-128"/>
              <a:ea typeface="BIZ UDPゴシック" panose="020B0400000000000000" pitchFamily="50" charset="-128"/>
            </a:endParaRPr>
          </a:p>
        </p:txBody>
      </p:sp>
      <p:grpSp>
        <p:nvGrpSpPr>
          <p:cNvPr id="13" name="グループ化 12">
            <a:extLst>
              <a:ext uri="{FF2B5EF4-FFF2-40B4-BE49-F238E27FC236}">
                <a16:creationId xmlns:a16="http://schemas.microsoft.com/office/drawing/2014/main" id="{B2C2AC61-D730-426A-AF17-A2AE464585FE}"/>
              </a:ext>
            </a:extLst>
          </p:cNvPr>
          <p:cNvGrpSpPr/>
          <p:nvPr/>
        </p:nvGrpSpPr>
        <p:grpSpPr>
          <a:xfrm>
            <a:off x="4539654" y="449039"/>
            <a:ext cx="4495800" cy="4282515"/>
            <a:chOff x="5196609" y="550635"/>
            <a:chExt cx="4495800" cy="4282515"/>
          </a:xfrm>
        </p:grpSpPr>
        <p:pic>
          <p:nvPicPr>
            <p:cNvPr id="3076" name="Picture 4" descr="Untitled Document [wowow262.finito.fc2.com]">
              <a:extLst>
                <a:ext uri="{FF2B5EF4-FFF2-40B4-BE49-F238E27FC236}">
                  <a16:creationId xmlns:a16="http://schemas.microsoft.com/office/drawing/2014/main" id="{5E426779-40F6-4929-9215-4BE2D630A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6609" y="627898"/>
              <a:ext cx="4495800" cy="293370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58A85151-8E5B-4CEC-9E20-D6F6C1C2BE5E}"/>
                </a:ext>
              </a:extLst>
            </p:cNvPr>
            <p:cNvSpPr txBox="1"/>
            <p:nvPr/>
          </p:nvSpPr>
          <p:spPr>
            <a:xfrm>
              <a:off x="5566063" y="550635"/>
              <a:ext cx="3756891" cy="261610"/>
            </a:xfrm>
            <a:prstGeom prst="rect">
              <a:avLst/>
            </a:prstGeom>
            <a:noFill/>
          </p:spPr>
          <p:txBody>
            <a:bodyPr wrap="square">
              <a:spAutoFit/>
            </a:bodyPr>
            <a:lstStyle/>
            <a:p>
              <a:pPr algn="ctr"/>
              <a:r>
                <a:rPr lang="en-US" altLang="ja-JP" sz="1050" dirty="0">
                  <a:latin typeface="Amasis MT Pro Black" panose="02040A04050005020304" pitchFamily="18" charset="0"/>
                </a:rPr>
                <a:t>http://wowow262.finito.fc2.com/gerat040.html</a:t>
              </a:r>
              <a:endParaRPr lang="ja-JP" altLang="en-US" sz="1050" dirty="0">
                <a:latin typeface="Amasis MT Pro Black" panose="02040A04050005020304" pitchFamily="18" charset="0"/>
              </a:endParaRPr>
            </a:p>
          </p:txBody>
        </p:sp>
        <p:sp>
          <p:nvSpPr>
            <p:cNvPr id="18" name="テキスト ボックス 17">
              <a:extLst>
                <a:ext uri="{FF2B5EF4-FFF2-40B4-BE49-F238E27FC236}">
                  <a16:creationId xmlns:a16="http://schemas.microsoft.com/office/drawing/2014/main" id="{39E6F194-B279-4C11-B61D-65C437D1EB9D}"/>
                </a:ext>
              </a:extLst>
            </p:cNvPr>
            <p:cNvSpPr txBox="1"/>
            <p:nvPr/>
          </p:nvSpPr>
          <p:spPr>
            <a:xfrm>
              <a:off x="5256429" y="1018493"/>
              <a:ext cx="1679142"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カール型</a:t>
              </a:r>
              <a:r>
                <a:rPr lang="en-US" altLang="ja-JP" sz="1600" dirty="0">
                  <a:latin typeface="BIZ UDPゴシック" panose="020B0400000000000000" pitchFamily="50" charset="-128"/>
                  <a:ea typeface="BIZ UDPゴシック" panose="020B0400000000000000" pitchFamily="50" charset="-128"/>
                </a:rPr>
                <a:t>60cm</a:t>
              </a:r>
            </a:p>
            <a:p>
              <a:pPr algn="ctr"/>
              <a:r>
                <a:rPr lang="ja-JP" altLang="en-US" sz="1600" dirty="0">
                  <a:latin typeface="BIZ UDPゴシック" panose="020B0400000000000000" pitchFamily="50" charset="-128"/>
                  <a:ea typeface="BIZ UDPゴシック" panose="020B0400000000000000" pitchFamily="50" charset="-128"/>
                </a:rPr>
                <a:t>自走攻城臼砲</a:t>
              </a:r>
            </a:p>
          </p:txBody>
        </p:sp>
        <p:sp>
          <p:nvSpPr>
            <p:cNvPr id="22" name="テキスト ボックス 21">
              <a:extLst>
                <a:ext uri="{FF2B5EF4-FFF2-40B4-BE49-F238E27FC236}">
                  <a16:creationId xmlns:a16="http://schemas.microsoft.com/office/drawing/2014/main" id="{3FEADAB5-C2CE-4934-AB19-0F1D9E952736}"/>
                </a:ext>
              </a:extLst>
            </p:cNvPr>
            <p:cNvSpPr txBox="1"/>
            <p:nvPr/>
          </p:nvSpPr>
          <p:spPr>
            <a:xfrm>
              <a:off x="5388263" y="4248375"/>
              <a:ext cx="1679142"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カールグスタフ列車砲</a:t>
              </a:r>
            </a:p>
          </p:txBody>
        </p:sp>
      </p:grpSp>
      <p:pic>
        <p:nvPicPr>
          <p:cNvPr id="2050" name="Picture 2" descr="Ein britischer Analyst schlug vor, dass die ukrainischen Streitkräfte ...">
            <a:extLst>
              <a:ext uri="{FF2B5EF4-FFF2-40B4-BE49-F238E27FC236}">
                <a16:creationId xmlns:a16="http://schemas.microsoft.com/office/drawing/2014/main" id="{EE146993-C73B-4896-9D9A-035631C77B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9497" y="726864"/>
            <a:ext cx="3020422" cy="177449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C1ED437-EA8E-4F49-AF33-52307B282613}"/>
              </a:ext>
            </a:extLst>
          </p:cNvPr>
          <p:cNvSpPr txBox="1"/>
          <p:nvPr/>
        </p:nvSpPr>
        <p:spPr>
          <a:xfrm>
            <a:off x="8964431" y="690481"/>
            <a:ext cx="1679143" cy="230832"/>
          </a:xfrm>
          <a:prstGeom prst="rect">
            <a:avLst/>
          </a:prstGeom>
          <a:noFill/>
        </p:spPr>
        <p:txBody>
          <a:bodyPr wrap="square">
            <a:spAutoFit/>
          </a:bodyPr>
          <a:lstStyle/>
          <a:p>
            <a:pPr algn="ctr"/>
            <a:r>
              <a:rPr lang="en-US" altLang="ja-JP" sz="900" dirty="0">
                <a:solidFill>
                  <a:schemeClr val="bg1"/>
                </a:solidFill>
                <a:latin typeface="Amasis MT Pro Black" panose="02040A04050005020304" pitchFamily="18" charset="0"/>
              </a:rPr>
              <a:t>https://de.topwar.ru/</a:t>
            </a:r>
            <a:endParaRPr lang="ja-JP" altLang="en-US" sz="900" dirty="0">
              <a:solidFill>
                <a:schemeClr val="bg1"/>
              </a:solidFill>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DE2A72A1-9CBB-4F0C-9085-B5B03A61F398}"/>
              </a:ext>
            </a:extLst>
          </p:cNvPr>
          <p:cNvSpPr txBox="1"/>
          <p:nvPr/>
        </p:nvSpPr>
        <p:spPr>
          <a:xfrm>
            <a:off x="9413078" y="445721"/>
            <a:ext cx="2396971"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ウクライナ軍の水中ドローン</a:t>
            </a:r>
          </a:p>
        </p:txBody>
      </p:sp>
      <p:pic>
        <p:nvPicPr>
          <p:cNvPr id="7" name="図 6">
            <a:extLst>
              <a:ext uri="{FF2B5EF4-FFF2-40B4-BE49-F238E27FC236}">
                <a16:creationId xmlns:a16="http://schemas.microsoft.com/office/drawing/2014/main" id="{EFFCA334-DEC2-4B53-AFC0-745D5861BAE9}"/>
              </a:ext>
            </a:extLst>
          </p:cNvPr>
          <p:cNvPicPr>
            <a:picLocks noChangeAspect="1"/>
          </p:cNvPicPr>
          <p:nvPr/>
        </p:nvPicPr>
        <p:blipFill>
          <a:blip r:embed="rId7"/>
          <a:stretch>
            <a:fillRect/>
          </a:stretch>
        </p:blipFill>
        <p:spPr>
          <a:xfrm>
            <a:off x="9122261" y="4687410"/>
            <a:ext cx="2987658" cy="1875586"/>
          </a:xfrm>
          <a:prstGeom prst="rect">
            <a:avLst/>
          </a:prstGeom>
        </p:spPr>
      </p:pic>
      <p:sp>
        <p:nvSpPr>
          <p:cNvPr id="23" name="テキスト ボックス 22">
            <a:extLst>
              <a:ext uri="{FF2B5EF4-FFF2-40B4-BE49-F238E27FC236}">
                <a16:creationId xmlns:a16="http://schemas.microsoft.com/office/drawing/2014/main" id="{98AD81AB-9034-4192-B876-4F308B06902A}"/>
              </a:ext>
            </a:extLst>
          </p:cNvPr>
          <p:cNvSpPr txBox="1"/>
          <p:nvPr/>
        </p:nvSpPr>
        <p:spPr>
          <a:xfrm>
            <a:off x="9760136" y="4689759"/>
            <a:ext cx="1679143"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出所：</a:t>
            </a:r>
            <a:r>
              <a:rPr lang="en-US" altLang="ja-JP" sz="900" dirty="0">
                <a:latin typeface="BIZ UDPゴシック" panose="020B0400000000000000" pitchFamily="50" charset="-128"/>
                <a:ea typeface="BIZ UDPゴシック" panose="020B0400000000000000" pitchFamily="50" charset="-128"/>
              </a:rPr>
              <a:t>Newsweek</a:t>
            </a:r>
            <a:endParaRPr lang="ja-JP" altLang="en-US" sz="900" dirty="0">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420AB89E-FAA8-4D6F-A066-9DC6924DAF3B}"/>
              </a:ext>
            </a:extLst>
          </p:cNvPr>
          <p:cNvSpPr txBox="1"/>
          <p:nvPr/>
        </p:nvSpPr>
        <p:spPr>
          <a:xfrm>
            <a:off x="8845213" y="2768812"/>
            <a:ext cx="1679143" cy="230832"/>
          </a:xfrm>
          <a:prstGeom prst="rect">
            <a:avLst/>
          </a:prstGeom>
          <a:noFill/>
        </p:spPr>
        <p:txBody>
          <a:bodyPr wrap="square">
            <a:spAutoFit/>
          </a:bodyPr>
          <a:lstStyle/>
          <a:p>
            <a:pPr algn="ctr"/>
            <a:r>
              <a:rPr lang="ja-JP" altLang="en-US" sz="900" dirty="0">
                <a:solidFill>
                  <a:schemeClr val="bg1"/>
                </a:solidFill>
                <a:latin typeface="BIZ UDPゴシック" panose="020B0400000000000000" pitchFamily="50" charset="-128"/>
                <a:ea typeface="BIZ UDPゴシック" panose="020B0400000000000000" pitchFamily="50" charset="-128"/>
              </a:rPr>
              <a:t>出所：</a:t>
            </a:r>
            <a:r>
              <a:rPr lang="en-US" altLang="ja-JP" sz="900" dirty="0" err="1">
                <a:solidFill>
                  <a:schemeClr val="bg1"/>
                </a:solidFill>
                <a:latin typeface="BIZ UDPゴシック" panose="020B0400000000000000" pitchFamily="50" charset="-128"/>
                <a:ea typeface="BIZ UDPゴシック" panose="020B0400000000000000" pitchFamily="50" charset="-128"/>
              </a:rPr>
              <a:t>Youtube</a:t>
            </a:r>
            <a:endParaRPr lang="ja-JP" altLang="en-US" sz="900" dirty="0">
              <a:solidFill>
                <a:schemeClr val="bg1"/>
              </a:solidFill>
              <a:latin typeface="BIZ UDPゴシック" panose="020B0400000000000000" pitchFamily="50" charset="-128"/>
              <a:ea typeface="BIZ UDPゴシック" panose="020B0400000000000000" pitchFamily="50" charset="-128"/>
            </a:endParaRPr>
          </a:p>
        </p:txBody>
      </p:sp>
      <p:pic>
        <p:nvPicPr>
          <p:cNvPr id="2058" name="Picture 10" descr="セバストポリの包囲、クリミア戦争、1854-1855、1893年を示す地図。">
            <a:extLst>
              <a:ext uri="{FF2B5EF4-FFF2-40B4-BE49-F238E27FC236}">
                <a16:creationId xmlns:a16="http://schemas.microsoft.com/office/drawing/2014/main" id="{AB14CBE8-9155-4D60-803B-CB627BF68D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273" y="470371"/>
            <a:ext cx="3551066" cy="2476037"/>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A0155CCC-D075-4611-A621-421CD7185193}"/>
              </a:ext>
            </a:extLst>
          </p:cNvPr>
          <p:cNvSpPr txBox="1"/>
          <p:nvPr/>
        </p:nvSpPr>
        <p:spPr>
          <a:xfrm>
            <a:off x="23818" y="2829317"/>
            <a:ext cx="4495800" cy="215444"/>
          </a:xfrm>
          <a:prstGeom prst="rect">
            <a:avLst/>
          </a:prstGeom>
          <a:noFill/>
        </p:spPr>
        <p:txBody>
          <a:bodyPr wrap="square">
            <a:spAutoFit/>
          </a:bodyPr>
          <a:lstStyle/>
          <a:p>
            <a:pPr algn="ctr"/>
            <a:r>
              <a:rPr lang="en-US" altLang="ja-JP" sz="800" b="0" i="0" dirty="0">
                <a:solidFill>
                  <a:srgbClr val="212529"/>
                </a:solidFill>
                <a:effectLst/>
                <a:latin typeface="72 Monospace" panose="020B0509030603020204" pitchFamily="49" charset="0"/>
                <a:cs typeface="72 Monospace" panose="020B0509030603020204" pitchFamily="49" charset="0"/>
              </a:rPr>
              <a:t>Map showing the Siege of Sevastopol, Crimean War, 1854-1855, 1893.</a:t>
            </a:r>
          </a:p>
        </p:txBody>
      </p:sp>
      <p:sp>
        <p:nvSpPr>
          <p:cNvPr id="29" name="テキスト ボックス 28">
            <a:extLst>
              <a:ext uri="{FF2B5EF4-FFF2-40B4-BE49-F238E27FC236}">
                <a16:creationId xmlns:a16="http://schemas.microsoft.com/office/drawing/2014/main" id="{3285879A-57EE-4901-ACF4-5D4557CB3C9D}"/>
              </a:ext>
            </a:extLst>
          </p:cNvPr>
          <p:cNvSpPr txBox="1"/>
          <p:nvPr/>
        </p:nvSpPr>
        <p:spPr>
          <a:xfrm>
            <a:off x="2912924" y="577579"/>
            <a:ext cx="1530671" cy="261610"/>
          </a:xfrm>
          <a:prstGeom prst="rect">
            <a:avLst/>
          </a:prstGeom>
          <a:noFill/>
        </p:spPr>
        <p:txBody>
          <a:bodyPr wrap="square">
            <a:spAutoFit/>
          </a:bodyPr>
          <a:lstStyle/>
          <a:p>
            <a:pPr algn="ctr"/>
            <a:r>
              <a:rPr lang="en-US" altLang="ja-JP" sz="1100" dirty="0">
                <a:latin typeface="Angsana New" panose="020B0502040204020203" pitchFamily="18" charset="-34"/>
                <a:cs typeface="Angsana New" panose="020B0502040204020203" pitchFamily="18" charset="-34"/>
              </a:rPr>
              <a:t>https://www.meisterdrucke.jp/</a:t>
            </a:r>
            <a:endParaRPr lang="ja-JP" altLang="en-US" sz="1100" dirty="0">
              <a:latin typeface="Angsana New" panose="020B0502040204020203" pitchFamily="18" charset="-34"/>
              <a:cs typeface="Angsana New" panose="020B0502040204020203" pitchFamily="18" charset="-34"/>
            </a:endParaRPr>
          </a:p>
        </p:txBody>
      </p:sp>
    </p:spTree>
    <p:extLst>
      <p:ext uri="{BB962C8B-B14F-4D97-AF65-F5344CB8AC3E}">
        <p14:creationId xmlns:p14="http://schemas.microsoft.com/office/powerpoint/2010/main" val="2713744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ウクライナの新国防大臣とクリミア</a:t>
            </a:r>
          </a:p>
        </p:txBody>
      </p:sp>
      <p:pic>
        <p:nvPicPr>
          <p:cNvPr id="5" name="図 4">
            <a:extLst>
              <a:ext uri="{FF2B5EF4-FFF2-40B4-BE49-F238E27FC236}">
                <a16:creationId xmlns:a16="http://schemas.microsoft.com/office/drawing/2014/main" id="{69D5CF60-AC8B-AC97-42BD-8427AF98BDDF}"/>
              </a:ext>
            </a:extLst>
          </p:cNvPr>
          <p:cNvPicPr>
            <a:picLocks noChangeAspect="1"/>
          </p:cNvPicPr>
          <p:nvPr/>
        </p:nvPicPr>
        <p:blipFill>
          <a:blip r:embed="rId2"/>
          <a:stretch>
            <a:fillRect/>
          </a:stretch>
        </p:blipFill>
        <p:spPr>
          <a:xfrm>
            <a:off x="8104902" y="3793845"/>
            <a:ext cx="3931951" cy="2772274"/>
          </a:xfrm>
          <a:prstGeom prst="rect">
            <a:avLst/>
          </a:prstGeom>
        </p:spPr>
      </p:pic>
      <p:pic>
        <p:nvPicPr>
          <p:cNvPr id="7" name="図 6">
            <a:extLst>
              <a:ext uri="{FF2B5EF4-FFF2-40B4-BE49-F238E27FC236}">
                <a16:creationId xmlns:a16="http://schemas.microsoft.com/office/drawing/2014/main" id="{1A3D16D5-4403-4453-16DE-EC20DD097948}"/>
              </a:ext>
            </a:extLst>
          </p:cNvPr>
          <p:cNvPicPr>
            <a:picLocks noChangeAspect="1"/>
          </p:cNvPicPr>
          <p:nvPr/>
        </p:nvPicPr>
        <p:blipFill>
          <a:blip r:embed="rId3"/>
          <a:stretch>
            <a:fillRect/>
          </a:stretch>
        </p:blipFill>
        <p:spPr>
          <a:xfrm>
            <a:off x="609882" y="1088789"/>
            <a:ext cx="3078727" cy="2324457"/>
          </a:xfrm>
          <a:prstGeom prst="rect">
            <a:avLst/>
          </a:prstGeom>
          <a:ln w="76200">
            <a:solidFill>
              <a:srgbClr val="002060"/>
            </a:solidFill>
          </a:ln>
        </p:spPr>
      </p:pic>
      <p:pic>
        <p:nvPicPr>
          <p:cNvPr id="11" name="図 10">
            <a:extLst>
              <a:ext uri="{FF2B5EF4-FFF2-40B4-BE49-F238E27FC236}">
                <a16:creationId xmlns:a16="http://schemas.microsoft.com/office/drawing/2014/main" id="{320960E4-4DAF-BCFD-F685-B2C8FF4948C7}"/>
              </a:ext>
            </a:extLst>
          </p:cNvPr>
          <p:cNvPicPr>
            <a:picLocks noChangeAspect="1"/>
          </p:cNvPicPr>
          <p:nvPr/>
        </p:nvPicPr>
        <p:blipFill>
          <a:blip r:embed="rId4"/>
          <a:stretch>
            <a:fillRect/>
          </a:stretch>
        </p:blipFill>
        <p:spPr>
          <a:xfrm>
            <a:off x="597747" y="4131341"/>
            <a:ext cx="3099329" cy="2111232"/>
          </a:xfrm>
          <a:prstGeom prst="rect">
            <a:avLst/>
          </a:prstGeom>
        </p:spPr>
      </p:pic>
      <p:pic>
        <p:nvPicPr>
          <p:cNvPr id="18" name="図 17">
            <a:extLst>
              <a:ext uri="{FF2B5EF4-FFF2-40B4-BE49-F238E27FC236}">
                <a16:creationId xmlns:a16="http://schemas.microsoft.com/office/drawing/2014/main" id="{D17AC669-89B9-BB94-EB5B-8A8AA399C3F9}"/>
              </a:ext>
            </a:extLst>
          </p:cNvPr>
          <p:cNvPicPr>
            <a:picLocks noChangeAspect="1"/>
          </p:cNvPicPr>
          <p:nvPr/>
        </p:nvPicPr>
        <p:blipFill>
          <a:blip r:embed="rId5"/>
          <a:stretch>
            <a:fillRect/>
          </a:stretch>
        </p:blipFill>
        <p:spPr>
          <a:xfrm>
            <a:off x="4521200" y="2642779"/>
            <a:ext cx="2759579" cy="2452533"/>
          </a:xfrm>
          <a:prstGeom prst="rect">
            <a:avLst/>
          </a:prstGeom>
        </p:spPr>
      </p:pic>
      <p:sp>
        <p:nvSpPr>
          <p:cNvPr id="19" name="テキスト ボックス 18">
            <a:extLst>
              <a:ext uri="{FF2B5EF4-FFF2-40B4-BE49-F238E27FC236}">
                <a16:creationId xmlns:a16="http://schemas.microsoft.com/office/drawing/2014/main" id="{3E0E4733-19D3-8CFC-502F-62FEF0214920}"/>
              </a:ext>
            </a:extLst>
          </p:cNvPr>
          <p:cNvSpPr txBox="1"/>
          <p:nvPr/>
        </p:nvSpPr>
        <p:spPr>
          <a:xfrm>
            <a:off x="9216338" y="3497916"/>
            <a:ext cx="2112062"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クリミアタタール</a:t>
            </a:r>
          </a:p>
        </p:txBody>
      </p:sp>
      <p:sp>
        <p:nvSpPr>
          <p:cNvPr id="20" name="テキスト ボックス 19">
            <a:extLst>
              <a:ext uri="{FF2B5EF4-FFF2-40B4-BE49-F238E27FC236}">
                <a16:creationId xmlns:a16="http://schemas.microsoft.com/office/drawing/2014/main" id="{A2C1C2C1-1003-60B3-3E3D-07EC936D3B64}"/>
              </a:ext>
            </a:extLst>
          </p:cNvPr>
          <p:cNvSpPr txBox="1"/>
          <p:nvPr/>
        </p:nvSpPr>
        <p:spPr>
          <a:xfrm>
            <a:off x="686911" y="6242573"/>
            <a:ext cx="2921000"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アスラン（スルラン）・ウメーロフ</a:t>
            </a:r>
          </a:p>
        </p:txBody>
      </p:sp>
      <p:sp>
        <p:nvSpPr>
          <p:cNvPr id="21" name="テキスト ボックス 20">
            <a:extLst>
              <a:ext uri="{FF2B5EF4-FFF2-40B4-BE49-F238E27FC236}">
                <a16:creationId xmlns:a16="http://schemas.microsoft.com/office/drawing/2014/main" id="{8D28C316-C329-30E2-F6BB-114BEC0FB3EB}"/>
              </a:ext>
            </a:extLst>
          </p:cNvPr>
          <p:cNvSpPr txBox="1"/>
          <p:nvPr/>
        </p:nvSpPr>
        <p:spPr>
          <a:xfrm>
            <a:off x="609882" y="740006"/>
            <a:ext cx="3099329"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国家財産基金・理事長→国防大臣</a:t>
            </a:r>
          </a:p>
        </p:txBody>
      </p:sp>
      <p:sp>
        <p:nvSpPr>
          <p:cNvPr id="24" name="テキスト ボックス 23">
            <a:extLst>
              <a:ext uri="{FF2B5EF4-FFF2-40B4-BE49-F238E27FC236}">
                <a16:creationId xmlns:a16="http://schemas.microsoft.com/office/drawing/2014/main" id="{11DBD587-B2AE-9B42-7D73-00CB1BE97A74}"/>
              </a:ext>
            </a:extLst>
          </p:cNvPr>
          <p:cNvSpPr txBox="1"/>
          <p:nvPr/>
        </p:nvSpPr>
        <p:spPr>
          <a:xfrm>
            <a:off x="678705" y="3430180"/>
            <a:ext cx="2921000"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ルスチョム・ウメーロフ</a:t>
            </a:r>
          </a:p>
        </p:txBody>
      </p:sp>
      <p:cxnSp>
        <p:nvCxnSpPr>
          <p:cNvPr id="26" name="コネクタ: カギ線 25">
            <a:extLst>
              <a:ext uri="{FF2B5EF4-FFF2-40B4-BE49-F238E27FC236}">
                <a16:creationId xmlns:a16="http://schemas.microsoft.com/office/drawing/2014/main" id="{9F819615-69BA-7D62-96FB-B9904F326B77}"/>
              </a:ext>
            </a:extLst>
          </p:cNvPr>
          <p:cNvCxnSpPr>
            <a:stCxn id="18" idx="1"/>
            <a:endCxn id="7" idx="3"/>
          </p:cNvCxnSpPr>
          <p:nvPr/>
        </p:nvCxnSpPr>
        <p:spPr>
          <a:xfrm rot="10800000">
            <a:off x="3688610" y="2251018"/>
            <a:ext cx="832591" cy="1618028"/>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9D955A2B-8333-F3C2-B645-C7478C6344FA}"/>
              </a:ext>
            </a:extLst>
          </p:cNvPr>
          <p:cNvCxnSpPr>
            <a:cxnSpLocks/>
          </p:cNvCxnSpPr>
          <p:nvPr/>
        </p:nvCxnSpPr>
        <p:spPr>
          <a:xfrm rot="10800000" flipV="1">
            <a:off x="3688608" y="3869045"/>
            <a:ext cx="824124" cy="1317911"/>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1C85EF2-2F3E-7296-985F-B20AE18FFD77}"/>
              </a:ext>
            </a:extLst>
          </p:cNvPr>
          <p:cNvSpPr txBox="1"/>
          <p:nvPr/>
        </p:nvSpPr>
        <p:spPr>
          <a:xfrm>
            <a:off x="4440489" y="5033067"/>
            <a:ext cx="2921000"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ムスタファ</a:t>
            </a:r>
            <a:r>
              <a:rPr kumimoji="1" lang="ja-JP" altLang="en-US" sz="1400" dirty="0">
                <a:latin typeface="BIZ UDPゴシック" panose="020B0400000000000000" pitchFamily="50" charset="-128"/>
                <a:ea typeface="BIZ UDPゴシック" panose="020B0400000000000000" pitchFamily="50" charset="-128"/>
              </a:rPr>
              <a:t>・ジェミレフ</a:t>
            </a:r>
          </a:p>
        </p:txBody>
      </p:sp>
      <p:sp>
        <p:nvSpPr>
          <p:cNvPr id="30" name="テキスト ボックス 29">
            <a:extLst>
              <a:ext uri="{FF2B5EF4-FFF2-40B4-BE49-F238E27FC236}">
                <a16:creationId xmlns:a16="http://schemas.microsoft.com/office/drawing/2014/main" id="{86E853AC-26DF-1919-1724-3D4C4CE5CC65}"/>
              </a:ext>
            </a:extLst>
          </p:cNvPr>
          <p:cNvSpPr txBox="1"/>
          <p:nvPr/>
        </p:nvSpPr>
        <p:spPr>
          <a:xfrm>
            <a:off x="4512732" y="1996448"/>
            <a:ext cx="2921000"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クリミアタタール国民運動の指導者</a:t>
            </a:r>
          </a:p>
        </p:txBody>
      </p:sp>
      <p:sp>
        <p:nvSpPr>
          <p:cNvPr id="31" name="テキスト ボックス 30">
            <a:extLst>
              <a:ext uri="{FF2B5EF4-FFF2-40B4-BE49-F238E27FC236}">
                <a16:creationId xmlns:a16="http://schemas.microsoft.com/office/drawing/2014/main" id="{897D0E7C-60FF-9C5E-3043-619B4F750DD0}"/>
              </a:ext>
            </a:extLst>
          </p:cNvPr>
          <p:cNvSpPr txBox="1"/>
          <p:nvPr/>
        </p:nvSpPr>
        <p:spPr>
          <a:xfrm>
            <a:off x="9558103" y="6533675"/>
            <a:ext cx="1428532"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メジリス</a:t>
            </a:r>
          </a:p>
        </p:txBody>
      </p:sp>
      <p:pic>
        <p:nvPicPr>
          <p:cNvPr id="14" name="図 13">
            <a:extLst>
              <a:ext uri="{FF2B5EF4-FFF2-40B4-BE49-F238E27FC236}">
                <a16:creationId xmlns:a16="http://schemas.microsoft.com/office/drawing/2014/main" id="{EC1ABEBE-7473-030A-4A5F-58A0AFF75A5E}"/>
              </a:ext>
            </a:extLst>
          </p:cNvPr>
          <p:cNvPicPr>
            <a:picLocks noChangeAspect="1"/>
          </p:cNvPicPr>
          <p:nvPr/>
        </p:nvPicPr>
        <p:blipFill>
          <a:blip r:embed="rId6"/>
          <a:stretch>
            <a:fillRect/>
          </a:stretch>
        </p:blipFill>
        <p:spPr>
          <a:xfrm>
            <a:off x="8071980" y="806106"/>
            <a:ext cx="3931950" cy="2691810"/>
          </a:xfrm>
          <a:prstGeom prst="rect">
            <a:avLst/>
          </a:prstGeom>
        </p:spPr>
      </p:pic>
      <p:sp>
        <p:nvSpPr>
          <p:cNvPr id="2049" name="テキスト ボックス 2048">
            <a:extLst>
              <a:ext uri="{FF2B5EF4-FFF2-40B4-BE49-F238E27FC236}">
                <a16:creationId xmlns:a16="http://schemas.microsoft.com/office/drawing/2014/main" id="{683FB04A-981A-36E5-E69B-30914ACBD9D7}"/>
              </a:ext>
            </a:extLst>
          </p:cNvPr>
          <p:cNvSpPr txBox="1"/>
          <p:nvPr/>
        </p:nvSpPr>
        <p:spPr>
          <a:xfrm>
            <a:off x="9395671" y="498663"/>
            <a:ext cx="1350412"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クルルタイ</a:t>
            </a:r>
            <a:endParaRPr kumimoji="1" lang="en-US" altLang="ja-JP" sz="1600" dirty="0">
              <a:latin typeface="BIZ UDPゴシック" panose="020B0400000000000000" pitchFamily="50" charset="-128"/>
              <a:ea typeface="BIZ UDPゴシック" panose="020B0400000000000000" pitchFamily="50" charset="-128"/>
            </a:endParaRPr>
          </a:p>
        </p:txBody>
      </p:sp>
      <p:cxnSp>
        <p:nvCxnSpPr>
          <p:cNvPr id="2055" name="直線コネクタ 2054">
            <a:extLst>
              <a:ext uri="{FF2B5EF4-FFF2-40B4-BE49-F238E27FC236}">
                <a16:creationId xmlns:a16="http://schemas.microsoft.com/office/drawing/2014/main" id="{2732E545-ED1A-1268-815A-2C6B080165FE}"/>
              </a:ext>
            </a:extLst>
          </p:cNvPr>
          <p:cNvCxnSpPr>
            <a:cxnSpLocks/>
          </p:cNvCxnSpPr>
          <p:nvPr/>
        </p:nvCxnSpPr>
        <p:spPr>
          <a:xfrm>
            <a:off x="3697076" y="5833533"/>
            <a:ext cx="4407826"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58" name="テキスト ボックス 2057">
            <a:extLst>
              <a:ext uri="{FF2B5EF4-FFF2-40B4-BE49-F238E27FC236}">
                <a16:creationId xmlns:a16="http://schemas.microsoft.com/office/drawing/2014/main" id="{378FD2FF-0AF2-5B9E-5DC8-210E6F68D424}"/>
              </a:ext>
            </a:extLst>
          </p:cNvPr>
          <p:cNvSpPr txBox="1"/>
          <p:nvPr/>
        </p:nvSpPr>
        <p:spPr>
          <a:xfrm>
            <a:off x="4842933" y="5833532"/>
            <a:ext cx="2116668"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資金の運用管理</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3" name="コネクタ: カギ線 2">
            <a:extLst>
              <a:ext uri="{FF2B5EF4-FFF2-40B4-BE49-F238E27FC236}">
                <a16:creationId xmlns:a16="http://schemas.microsoft.com/office/drawing/2014/main" id="{CF569A9A-D240-4140-C3AE-73AC1EC5B3F2}"/>
              </a:ext>
            </a:extLst>
          </p:cNvPr>
          <p:cNvCxnSpPr>
            <a:stCxn id="18" idx="3"/>
            <a:endCxn id="14" idx="1"/>
          </p:cNvCxnSpPr>
          <p:nvPr/>
        </p:nvCxnSpPr>
        <p:spPr>
          <a:xfrm flipV="1">
            <a:off x="7280779" y="2152011"/>
            <a:ext cx="791201" cy="1717035"/>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C5CBD1E0-0AC5-A736-B44C-0809A96F6A32}"/>
              </a:ext>
            </a:extLst>
          </p:cNvPr>
          <p:cNvCxnSpPr>
            <a:stCxn id="18" idx="3"/>
            <a:endCxn id="5" idx="1"/>
          </p:cNvCxnSpPr>
          <p:nvPr/>
        </p:nvCxnSpPr>
        <p:spPr>
          <a:xfrm>
            <a:off x="7280779" y="3869046"/>
            <a:ext cx="824123" cy="1310936"/>
          </a:xfrm>
          <a:prstGeom prst="bentConnector3">
            <a:avLst>
              <a:gd name="adj1" fmla="val 47945"/>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253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463686" y="289847"/>
            <a:ext cx="11264628" cy="461665"/>
          </a:xfrm>
          <a:prstGeom prst="rect">
            <a:avLst/>
          </a:prstGeom>
          <a:noFill/>
        </p:spPr>
        <p:txBody>
          <a:bodyPr wrap="square">
            <a:spAutoFit/>
          </a:bodyPr>
          <a:lstStyle/>
          <a:p>
            <a:pPr algn="ctr"/>
            <a:r>
              <a:rPr lang="ja-JP" altLang="en-US" sz="2400" dirty="0">
                <a:latin typeface="BIZ UDPゴシック" panose="020B0400000000000000" pitchFamily="50" charset="-128"/>
                <a:ea typeface="BIZ UDPゴシック" panose="020B0400000000000000" pitchFamily="50" charset="-128"/>
              </a:rPr>
              <a:t>ミンスク合意</a:t>
            </a:r>
          </a:p>
        </p:txBody>
      </p:sp>
      <p:pic>
        <p:nvPicPr>
          <p:cNvPr id="8" name="Picture 42" descr="malicious user_s">
            <a:extLst>
              <a:ext uri="{FF2B5EF4-FFF2-40B4-BE49-F238E27FC236}">
                <a16:creationId xmlns:a16="http://schemas.microsoft.com/office/drawing/2014/main" id="{17C2B07F-A7F5-4B77-8C14-85ABAF450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372" y="415872"/>
            <a:ext cx="899383" cy="95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C7B480F-9E9B-4622-B83B-C43AD8D4007C}"/>
              </a:ext>
            </a:extLst>
          </p:cNvPr>
          <p:cNvPicPr>
            <a:picLocks noChangeAspect="1"/>
          </p:cNvPicPr>
          <p:nvPr/>
        </p:nvPicPr>
        <p:blipFill>
          <a:blip r:embed="rId3"/>
          <a:stretch>
            <a:fillRect/>
          </a:stretch>
        </p:blipFill>
        <p:spPr>
          <a:xfrm>
            <a:off x="166245" y="1150734"/>
            <a:ext cx="4921447" cy="5707266"/>
          </a:xfrm>
          <a:prstGeom prst="rect">
            <a:avLst/>
          </a:prstGeom>
        </p:spPr>
      </p:pic>
      <p:sp>
        <p:nvSpPr>
          <p:cNvPr id="5" name="テキスト ボックス 4">
            <a:extLst>
              <a:ext uri="{FF2B5EF4-FFF2-40B4-BE49-F238E27FC236}">
                <a16:creationId xmlns:a16="http://schemas.microsoft.com/office/drawing/2014/main" id="{D957DA35-9D9D-42CD-988B-FB28669E4894}"/>
              </a:ext>
            </a:extLst>
          </p:cNvPr>
          <p:cNvSpPr txBox="1"/>
          <p:nvPr/>
        </p:nvSpPr>
        <p:spPr>
          <a:xfrm>
            <a:off x="839932" y="589583"/>
            <a:ext cx="4281996"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欧州安全保障協力機構</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ウクライナ特別監視団デイリーレポート</a:t>
            </a:r>
          </a:p>
        </p:txBody>
      </p:sp>
      <p:pic>
        <p:nvPicPr>
          <p:cNvPr id="7170" name="Picture 2" descr="ウクライナ東部紛争：国連部隊派遣で米露が対立 | 毎日新聞">
            <a:extLst>
              <a:ext uri="{FF2B5EF4-FFF2-40B4-BE49-F238E27FC236}">
                <a16:creationId xmlns:a16="http://schemas.microsoft.com/office/drawing/2014/main" id="{2CC91FB1-17E3-496B-A63A-FE35801CF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5796" y="147322"/>
            <a:ext cx="3890432" cy="190279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ミンスク合意 東部2地域に幅広い自治権: 日本経済新聞">
            <a:extLst>
              <a:ext uri="{FF2B5EF4-FFF2-40B4-BE49-F238E27FC236}">
                <a16:creationId xmlns:a16="http://schemas.microsoft.com/office/drawing/2014/main" id="{2C304688-8BA0-4A37-ABE3-708E0F6C7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1081" y="4567388"/>
            <a:ext cx="2586992" cy="18716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ミンスク議定書 - Wikipedia">
            <a:extLst>
              <a:ext uri="{FF2B5EF4-FFF2-40B4-BE49-F238E27FC236}">
                <a16:creationId xmlns:a16="http://schemas.microsoft.com/office/drawing/2014/main" id="{ED2F4361-BCD5-4ECB-8CA5-A080BACD1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686" y="2126372"/>
            <a:ext cx="4173628" cy="4584306"/>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画像">
            <a:extLst>
              <a:ext uri="{FF2B5EF4-FFF2-40B4-BE49-F238E27FC236}">
                <a16:creationId xmlns:a16="http://schemas.microsoft.com/office/drawing/2014/main" id="{403E9DFD-C033-4611-A143-73AD3A00CF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6061" y="1747850"/>
            <a:ext cx="2403643" cy="261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06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8"/>
                                        </p:tgtEl>
                                        <p:attrNameLst>
                                          <p:attrName>ppt_x</p:attrName>
                                        </p:attrNameLst>
                                      </p:cBhvr>
                                      <p:tavLst>
                                        <p:tav tm="0">
                                          <p:val>
                                            <p:strVal val="ppt_x"/>
                                          </p:val>
                                        </p:tav>
                                        <p:tav tm="100000">
                                          <p:val>
                                            <p:strVal val="ppt_x"/>
                                          </p:val>
                                        </p:tav>
                                      </p:tavLst>
                                    </p:anim>
                                    <p:anim calcmode="lin" valueType="num">
                                      <p:cBhvr additive="base">
                                        <p:cTn id="7" dur="1000"/>
                                        <p:tgtEl>
                                          <p:spTgt spid="8"/>
                                        </p:tgtEl>
                                        <p:attrNameLst>
                                          <p:attrName>ppt_y</p:attrName>
                                        </p:attrNameLst>
                                      </p:cBhvr>
                                      <p:tavLst>
                                        <p:tav tm="0">
                                          <p:val>
                                            <p:strVal val="ppt_y"/>
                                          </p:val>
                                        </p:tav>
                                        <p:tav tm="100000">
                                          <p:val>
                                            <p:strVal val="1+ppt_h/2"/>
                                          </p:val>
                                        </p:tav>
                                      </p:tavLst>
                                    </p:anim>
                                    <p:set>
                                      <p:cBhvr>
                                        <p:cTn id="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1F4CB3C-9DF4-1AAC-3D57-8477C4F5F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088" y="-10023"/>
            <a:ext cx="9790112" cy="6868023"/>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ロシアの特別軍事作戦</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4686571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63043</TotalTime>
  <Words>490</Words>
  <Application>Microsoft Office PowerPoint</Application>
  <PresentationFormat>ワイド画面</PresentationFormat>
  <Paragraphs>58</Paragraphs>
  <Slides>11</Slides>
  <Notes>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11</vt:i4>
      </vt:variant>
    </vt:vector>
  </HeadingPairs>
  <TitlesOfParts>
    <vt:vector size="22" baseType="lpstr">
      <vt:lpstr>BIZ UDPゴシック</vt:lpstr>
      <vt:lpstr>BIZ UDP明朝 Medium</vt:lpstr>
      <vt:lpstr>BIZ UDゴシック</vt:lpstr>
      <vt:lpstr>Meiryo UI</vt:lpstr>
      <vt:lpstr>游ゴシック</vt:lpstr>
      <vt:lpstr>游ゴシック Light</vt:lpstr>
      <vt:lpstr>72 Monospace</vt:lpstr>
      <vt:lpstr>Amasis MT Pro Black</vt:lpstr>
      <vt:lpstr>Angsana New</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289</cp:revision>
  <cp:lastPrinted>2023-07-25T02:16:56Z</cp:lastPrinted>
  <dcterms:created xsi:type="dcterms:W3CDTF">2023-03-29T00:02:56Z</dcterms:created>
  <dcterms:modified xsi:type="dcterms:W3CDTF">2023-09-27T09:12:16Z</dcterms:modified>
</cp:coreProperties>
</file>